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60" r:id="rId3"/>
    <p:sldId id="261" r:id="rId4"/>
    <p:sldId id="257" r:id="rId5"/>
    <p:sldId id="275" r:id="rId6"/>
    <p:sldId id="276" r:id="rId7"/>
    <p:sldId id="271" r:id="rId8"/>
    <p:sldId id="264" r:id="rId9"/>
    <p:sldId id="268" r:id="rId10"/>
    <p:sldId id="274" r:id="rId11"/>
    <p:sldId id="266" r:id="rId12"/>
    <p:sldId id="273" r:id="rId13"/>
    <p:sldId id="259" r:id="rId14"/>
    <p:sldId id="285" r:id="rId15"/>
    <p:sldId id="272" r:id="rId16"/>
    <p:sldId id="277" r:id="rId17"/>
    <p:sldId id="269" r:id="rId18"/>
    <p:sldId id="278" r:id="rId19"/>
    <p:sldId id="279" r:id="rId20"/>
    <p:sldId id="270" r:id="rId21"/>
    <p:sldId id="281" r:id="rId22"/>
    <p:sldId id="282" r:id="rId23"/>
    <p:sldId id="283" r:id="rId24"/>
    <p:sldId id="284" r:id="rId25"/>
    <p:sldId id="280" r:id="rId26"/>
    <p:sldId id="263" r:id="rId27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B39D4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64" y="200"/>
      </p:cViewPr>
      <p:guideLst>
        <p:guide orient="horz" pos="219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86157/AppData/Local/Temp/picturecompress_20220119142958/output_1.pngoutput_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18190" y="6339523"/>
            <a:ext cx="1016635" cy="292100"/>
          </a:xfrm>
          <a:prstGeom prst="rect">
            <a:avLst/>
          </a:prstGeom>
        </p:spPr>
      </p:pic>
      <p:pic>
        <p:nvPicPr>
          <p:cNvPr id="6" name="图片 5" descr="C:/Users/86157/AppData/Local/Temp/picturecompress_20220119142958/output_2.pngoutput_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84360" y="6246495"/>
            <a:ext cx="1240790" cy="47815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56870" y="6330315"/>
            <a:ext cx="155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modb.pro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768985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400" b="1" i="0" spc="3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86157/AppData/Local/Temp/picturecompress_20220119142958/output_1.pngoutput_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18190" y="6339523"/>
            <a:ext cx="1016635" cy="29210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56870" y="6330315"/>
            <a:ext cx="155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modb.pro</a:t>
            </a:r>
          </a:p>
        </p:txBody>
      </p:sp>
      <p:sp>
        <p:nvSpPr>
          <p:cNvPr id="2" name="Rectangle 13"/>
          <p:cNvSpPr/>
          <p:nvPr userDrawn="1"/>
        </p:nvSpPr>
        <p:spPr>
          <a:xfrm flipH="1">
            <a:off x="3156483" y="1002834"/>
            <a:ext cx="49343" cy="5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4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360103" y="962170"/>
            <a:ext cx="5157787" cy="54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目录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840520" y="2078403"/>
            <a:ext cx="5157787" cy="54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单击此处添加章节标题</a:t>
            </a:r>
            <a:endParaRPr lang="en-US" altLang="zh-CN"/>
          </a:p>
        </p:txBody>
      </p:sp>
      <p:sp>
        <p:nvSpPr>
          <p:cNvPr id="46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3840519" y="3111734"/>
            <a:ext cx="5157787" cy="54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单击此处添加章节标题</a:t>
            </a:r>
            <a:endParaRPr lang="en-US" altLang="zh-CN"/>
          </a:p>
        </p:txBody>
      </p:sp>
      <p:sp>
        <p:nvSpPr>
          <p:cNvPr id="47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3840517" y="4162303"/>
            <a:ext cx="5157787" cy="54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单击此处添加章节标题</a:t>
            </a:r>
            <a:endParaRPr lang="en-US" altLang="zh-CN"/>
          </a:p>
        </p:txBody>
      </p:sp>
      <p:sp>
        <p:nvSpPr>
          <p:cNvPr id="48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3840517" y="5227182"/>
            <a:ext cx="5157787" cy="5400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6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单击此处添加章节标题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大咖讲坛背景"/>
          <p:cNvPicPr>
            <a:picLocks noChangeAspect="1"/>
          </p:cNvPicPr>
          <p:nvPr userDrawn="1"/>
        </p:nvPicPr>
        <p:blipFill>
          <a:blip r:embed="rId2"/>
          <a:srcRect t="89491"/>
          <a:stretch>
            <a:fillRect/>
          </a:stretch>
        </p:blipFill>
        <p:spPr>
          <a:xfrm>
            <a:off x="0" y="6137275"/>
            <a:ext cx="12192000" cy="720725"/>
          </a:xfrm>
          <a:prstGeom prst="rect">
            <a:avLst/>
          </a:prstGeom>
        </p:spPr>
      </p:pic>
      <p:pic>
        <p:nvPicPr>
          <p:cNvPr id="6" name="图片 5" descr="C:/Users/86157/AppData/Local/Temp/picturecompress_20220119142958/output_1.pngoutput_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18190" y="6339523"/>
            <a:ext cx="1016635" cy="292100"/>
          </a:xfrm>
          <a:prstGeom prst="rect">
            <a:avLst/>
          </a:prstGeom>
        </p:spPr>
      </p:pic>
      <p:pic>
        <p:nvPicPr>
          <p:cNvPr id="7" name="图片 6" descr="C:/Users/86157/AppData/Local/Temp/picturecompress_20220119142958/output_2.pngoutput_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84360" y="6246495"/>
            <a:ext cx="1240790" cy="47815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56870" y="6330315"/>
            <a:ext cx="155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modb.pro</a:t>
            </a:r>
          </a:p>
        </p:txBody>
      </p:sp>
      <p:sp>
        <p:nvSpPr>
          <p:cNvPr id="13" name="Rectangle 13"/>
          <p:cNvSpPr/>
          <p:nvPr userDrawn="1"/>
        </p:nvSpPr>
        <p:spPr>
          <a:xfrm flipH="1">
            <a:off x="342265" y="334010"/>
            <a:ext cx="76200" cy="407035"/>
          </a:xfrm>
          <a:prstGeom prst="rect">
            <a:avLst/>
          </a:prstGeom>
          <a:solidFill>
            <a:srgbClr val="3B3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大咖讲坛背景"/>
          <p:cNvPicPr>
            <a:picLocks noChangeAspect="1"/>
          </p:cNvPicPr>
          <p:nvPr userDrawn="1"/>
        </p:nvPicPr>
        <p:blipFill>
          <a:blip r:embed="rId2"/>
          <a:srcRect t="49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  <p:sp>
        <p:nvSpPr>
          <p:cNvPr id="12" name="圆角矩形 11"/>
          <p:cNvSpPr/>
          <p:nvPr userDrawn="1"/>
        </p:nvSpPr>
        <p:spPr>
          <a:xfrm>
            <a:off x="62230" y="59055"/>
            <a:ext cx="12067540" cy="6681470"/>
          </a:xfrm>
          <a:prstGeom prst="roundRect">
            <a:avLst>
              <a:gd name="adj" fmla="val 28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ACDU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84360" y="6242685"/>
            <a:ext cx="1241425" cy="478155"/>
          </a:xfrm>
          <a:prstGeom prst="rect">
            <a:avLst/>
          </a:prstGeom>
        </p:spPr>
      </p:pic>
      <p:pic>
        <p:nvPicPr>
          <p:cNvPr id="9" name="图片 8" descr="墨天轮彩色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27715" y="6321743"/>
            <a:ext cx="1045845" cy="30099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56870" y="6292215"/>
            <a:ext cx="155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modb.pro</a:t>
            </a:r>
          </a:p>
        </p:txBody>
      </p:sp>
      <p:sp>
        <p:nvSpPr>
          <p:cNvPr id="13" name="Rectangle 13"/>
          <p:cNvSpPr/>
          <p:nvPr userDrawn="1"/>
        </p:nvSpPr>
        <p:spPr>
          <a:xfrm flipH="1">
            <a:off x="357505" y="349250"/>
            <a:ext cx="76200" cy="407035"/>
          </a:xfrm>
          <a:prstGeom prst="rect">
            <a:avLst/>
          </a:prstGeom>
          <a:solidFill>
            <a:srgbClr val="3B3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86157/AppData/Local/Temp/picturecompress_20220119142958/output_1.pngoutput_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18190" y="6339523"/>
            <a:ext cx="1016635" cy="292100"/>
          </a:xfrm>
          <a:prstGeom prst="rect">
            <a:avLst/>
          </a:prstGeom>
        </p:spPr>
      </p:pic>
      <p:pic>
        <p:nvPicPr>
          <p:cNvPr id="6" name="图片 5" descr="C:/Users/86157/AppData/Local/Temp/picturecompress_20220119142958/output_2.pngoutput_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84360" y="6246495"/>
            <a:ext cx="1240790" cy="47815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356870" y="6330315"/>
            <a:ext cx="155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modb.pro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hyperlink" Target="https://github.com/ApsaraDB/PolarDB-for-PostgreSQ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hyperlink" Target="https://github.com/ApsaraDB/PolarDB-for-PostgreSQ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hyperlink" Target="https://github.com/ApsaraDB/PolarDB-for-PostgreSQ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hyperlink" Target="https://github.com/ApsaraDB/PolarDB-for-PostgreSQ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2第一期数据库大咖讲坛19比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90" y="294005"/>
            <a:ext cx="29889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ym typeface="+mn-ea"/>
              </a:rPr>
              <a:t>开源的同一性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242" name="Picture 2" descr="pic">
            <a:extLst>
              <a:ext uri="{FF2B5EF4-FFF2-40B4-BE49-F238E27FC236}">
                <a16:creationId xmlns:a16="http://schemas.microsoft.com/office/drawing/2014/main" id="{B5A71B4A-2966-5745-9EBD-69E85BA9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492" y="876266"/>
            <a:ext cx="6331016" cy="510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436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90" y="294005"/>
            <a:ext cx="29889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olidFill>
                  <a:schemeClr val="tx1"/>
                </a:solidFill>
                <a:sym typeface="+mn-ea"/>
              </a:rPr>
              <a:t>增长飞轮</a:t>
            </a:r>
          </a:p>
        </p:txBody>
      </p:sp>
      <p:sp>
        <p:nvSpPr>
          <p:cNvPr id="2" name="下弧形箭头 1">
            <a:extLst>
              <a:ext uri="{FF2B5EF4-FFF2-40B4-BE49-F238E27FC236}">
                <a16:creationId xmlns:a16="http://schemas.microsoft.com/office/drawing/2014/main" id="{4BAA2617-E8B9-954F-846C-C6A6769AF8D8}"/>
              </a:ext>
            </a:extLst>
          </p:cNvPr>
          <p:cNvSpPr/>
          <p:nvPr/>
        </p:nvSpPr>
        <p:spPr>
          <a:xfrm rot="18052556">
            <a:off x="3510006" y="2139275"/>
            <a:ext cx="2471057" cy="8742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下弧形箭头 4">
            <a:extLst>
              <a:ext uri="{FF2B5EF4-FFF2-40B4-BE49-F238E27FC236}">
                <a16:creationId xmlns:a16="http://schemas.microsoft.com/office/drawing/2014/main" id="{CB44FEA1-1196-8D4E-BD0D-7084F10E3FC1}"/>
              </a:ext>
            </a:extLst>
          </p:cNvPr>
          <p:cNvSpPr/>
          <p:nvPr/>
        </p:nvSpPr>
        <p:spPr>
          <a:xfrm rot="2991119">
            <a:off x="5888535" y="2139274"/>
            <a:ext cx="2471057" cy="8742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下弧形箭头 5">
            <a:extLst>
              <a:ext uri="{FF2B5EF4-FFF2-40B4-BE49-F238E27FC236}">
                <a16:creationId xmlns:a16="http://schemas.microsoft.com/office/drawing/2014/main" id="{88AE37B6-5F20-1446-8EF9-0877ED5239AF}"/>
              </a:ext>
            </a:extLst>
          </p:cNvPr>
          <p:cNvSpPr/>
          <p:nvPr/>
        </p:nvSpPr>
        <p:spPr>
          <a:xfrm rot="10800000">
            <a:off x="4653007" y="4048881"/>
            <a:ext cx="2471057" cy="8742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31CA2F-5E0D-B449-8287-EC83C7DF2F4F}"/>
              </a:ext>
            </a:extLst>
          </p:cNvPr>
          <p:cNvSpPr/>
          <p:nvPr/>
        </p:nvSpPr>
        <p:spPr>
          <a:xfrm>
            <a:off x="5763026" y="1528488"/>
            <a:ext cx="729343" cy="664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开源</a:t>
            </a:r>
            <a:endParaRPr kumimoji="1" lang="en-US" altLang="zh-CN"/>
          </a:p>
          <a:p>
            <a:pPr algn="ctr"/>
            <a:r>
              <a:rPr kumimoji="1" lang="zh-CN" altLang="en-US"/>
              <a:t>产品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09C638-EE6A-7647-A20F-250B171039CC}"/>
              </a:ext>
            </a:extLst>
          </p:cNvPr>
          <p:cNvSpPr/>
          <p:nvPr/>
        </p:nvSpPr>
        <p:spPr>
          <a:xfrm>
            <a:off x="6846702" y="3698659"/>
            <a:ext cx="729343" cy="664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用户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E48F25-0877-4242-A65B-BBA9DA822020}"/>
              </a:ext>
            </a:extLst>
          </p:cNvPr>
          <p:cNvSpPr/>
          <p:nvPr/>
        </p:nvSpPr>
        <p:spPr>
          <a:xfrm>
            <a:off x="3899982" y="3156395"/>
            <a:ext cx="1247762" cy="87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学生</a:t>
            </a:r>
            <a:endParaRPr kumimoji="1" lang="en-US" altLang="zh-CN"/>
          </a:p>
          <a:p>
            <a:pPr algn="ctr"/>
            <a:r>
              <a:rPr kumimoji="1" lang="zh-CN" altLang="en-US"/>
              <a:t>开发者</a:t>
            </a:r>
            <a:endParaRPr kumimoji="1" lang="en-US" altLang="zh-CN"/>
          </a:p>
          <a:p>
            <a:pPr algn="ctr"/>
            <a:r>
              <a:rPr kumimoji="1" lang="zh-CN" altLang="en-US"/>
              <a:t>生态企业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3553DB-C725-A84A-9906-EA733ED06D5D}"/>
              </a:ext>
            </a:extLst>
          </p:cNvPr>
          <p:cNvSpPr txBox="1"/>
          <p:nvPr/>
        </p:nvSpPr>
        <p:spPr>
          <a:xfrm>
            <a:off x="4631073" y="490478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流量、商机、职业红利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7FA1C0-3F98-F142-88A6-DC7CE44EC403}"/>
              </a:ext>
            </a:extLst>
          </p:cNvPr>
          <p:cNvSpPr txBox="1"/>
          <p:nvPr/>
        </p:nvSpPr>
        <p:spPr>
          <a:xfrm>
            <a:off x="3233495" y="1771564"/>
            <a:ext cx="1859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开源贡献、</a:t>
            </a:r>
            <a:endParaRPr kumimoji="1" lang="en-US" altLang="zh-CN"/>
          </a:p>
          <a:p>
            <a:r>
              <a:rPr kumimoji="1" lang="zh-CN" altLang="en-US"/>
              <a:t>生态产品</a:t>
            </a:r>
            <a:r>
              <a:rPr kumimoji="1" lang="en-US" altLang="zh-CN"/>
              <a:t>|</a:t>
            </a:r>
            <a:r>
              <a:rPr kumimoji="1" lang="zh-CN" altLang="en-US"/>
              <a:t>服务、</a:t>
            </a:r>
            <a:endParaRPr kumimoji="1" lang="en-US" altLang="zh-CN"/>
          </a:p>
          <a:p>
            <a:r>
              <a:rPr kumimoji="1" lang="zh-CN" altLang="en-US"/>
              <a:t>人才补给</a:t>
            </a:r>
            <a:endParaRPr kumimoji="1"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29F467-F0C8-1F4E-96F3-3017E61FF0A6}"/>
              </a:ext>
            </a:extLst>
          </p:cNvPr>
          <p:cNvSpPr txBox="1"/>
          <p:nvPr/>
        </p:nvSpPr>
        <p:spPr>
          <a:xfrm>
            <a:off x="7124063" y="1771564"/>
            <a:ext cx="1800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企业级产品、</a:t>
            </a:r>
            <a:endParaRPr kumimoji="1" lang="en-US" altLang="zh-CN"/>
          </a:p>
          <a:p>
            <a:r>
              <a:rPr kumimoji="1" lang="zh-CN" altLang="en-US"/>
              <a:t>性价比、</a:t>
            </a:r>
            <a:endParaRPr kumimoji="1" lang="en-US" altLang="zh-CN"/>
          </a:p>
          <a:p>
            <a:r>
              <a:rPr kumimoji="1" lang="zh-CN" altLang="en-US"/>
              <a:t>易用性、</a:t>
            </a:r>
            <a:endParaRPr kumimoji="1" lang="en-US" altLang="zh-CN"/>
          </a:p>
          <a:p>
            <a:r>
              <a:rPr kumimoji="1" lang="zh-CN" altLang="en-US"/>
              <a:t>数据价值驱动、</a:t>
            </a:r>
            <a:endParaRPr kumimoji="1"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077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90" y="294005"/>
            <a:ext cx="29889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olidFill>
                  <a:schemeClr val="tx1"/>
                </a:solidFill>
                <a:sym typeface="+mn-ea"/>
              </a:rPr>
              <a:t>典型代表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1:GPL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1266" name="Picture 2" descr="pic">
            <a:extLst>
              <a:ext uri="{FF2B5EF4-FFF2-40B4-BE49-F238E27FC236}">
                <a16:creationId xmlns:a16="http://schemas.microsoft.com/office/drawing/2014/main" id="{FFC1DEF3-545B-BA4E-87A7-5BD51E9D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17" y="1195352"/>
            <a:ext cx="8273166" cy="446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050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89" y="294005"/>
            <a:ext cx="55410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olidFill>
                  <a:schemeClr val="tx1"/>
                </a:solidFill>
                <a:sym typeface="+mn-ea"/>
              </a:rPr>
              <a:t>典型代表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2:</a:t>
            </a:r>
            <a:r>
              <a:rPr lang="zh-CN" altLang="en-US" sz="2600">
                <a:solidFill>
                  <a:schemeClr val="tx1"/>
                </a:solidFill>
                <a:sym typeface="+mn-ea"/>
              </a:rPr>
              <a:t> 类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BSD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3316" name="Picture 4" descr="查看源图像">
            <a:extLst>
              <a:ext uri="{FF2B5EF4-FFF2-40B4-BE49-F238E27FC236}">
                <a16:creationId xmlns:a16="http://schemas.microsoft.com/office/drawing/2014/main" id="{36E93744-6AAB-CC44-8D15-375717FD4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054" y="786448"/>
            <a:ext cx="8467889" cy="546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89" y="294005"/>
            <a:ext cx="55410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olidFill>
                  <a:schemeClr val="tx1"/>
                </a:solidFill>
                <a:sym typeface="+mn-ea"/>
              </a:rPr>
              <a:t>大型翻车现场</a:t>
            </a:r>
          </a:p>
        </p:txBody>
      </p:sp>
      <p:pic>
        <p:nvPicPr>
          <p:cNvPr id="13314" name="Picture 2" descr="pic">
            <a:extLst>
              <a:ext uri="{FF2B5EF4-FFF2-40B4-BE49-F238E27FC236}">
                <a16:creationId xmlns:a16="http://schemas.microsoft.com/office/drawing/2014/main" id="{623DDA48-DF4F-F440-8E3A-FA04CB69C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59" y="1012554"/>
            <a:ext cx="7192282" cy="483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251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90" y="294005"/>
            <a:ext cx="29889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ym typeface="+mn-ea"/>
              </a:rPr>
              <a:t>大型翻车现场</a:t>
            </a:r>
          </a:p>
        </p:txBody>
      </p:sp>
      <p:pic>
        <p:nvPicPr>
          <p:cNvPr id="12290" name="Picture 2" descr="pic">
            <a:extLst>
              <a:ext uri="{FF2B5EF4-FFF2-40B4-BE49-F238E27FC236}">
                <a16:creationId xmlns:a16="http://schemas.microsoft.com/office/drawing/2014/main" id="{A47BDFF6-D5DC-4848-8E15-83B5E05D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422400"/>
            <a:ext cx="60198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761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90" y="294005"/>
            <a:ext cx="29889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ym typeface="+mn-ea"/>
              </a:rPr>
              <a:t>侧枝盲端</a:t>
            </a:r>
          </a:p>
        </p:txBody>
      </p:sp>
      <p:pic>
        <p:nvPicPr>
          <p:cNvPr id="15362" name="Picture 2" descr="pic">
            <a:extLst>
              <a:ext uri="{FF2B5EF4-FFF2-40B4-BE49-F238E27FC236}">
                <a16:creationId xmlns:a16="http://schemas.microsoft.com/office/drawing/2014/main" id="{6C11CCEE-6E07-8E4C-BDCC-C37033B1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257" y="1541733"/>
            <a:ext cx="7456715" cy="43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BC0E258-1C5A-D042-AE34-CAD6013CA8DA}"/>
              </a:ext>
            </a:extLst>
          </p:cNvPr>
          <p:cNvSpPr txBox="1"/>
          <p:nvPr/>
        </p:nvSpPr>
        <p:spPr>
          <a:xfrm>
            <a:off x="250371" y="1101181"/>
            <a:ext cx="54019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PolarDB PG , </a:t>
            </a:r>
            <a:r>
              <a:rPr kumimoji="1" lang="zh-CN" altLang="en-US"/>
              <a:t>存算分离 </a:t>
            </a:r>
            <a:r>
              <a:rPr kumimoji="1" lang="en-US" altLang="zh-CN"/>
              <a:t>, HTAP , </a:t>
            </a:r>
            <a:r>
              <a:rPr kumimoji="1" lang="zh-CN" altLang="en-US"/>
              <a:t>分布式 </a:t>
            </a:r>
            <a:r>
              <a:rPr kumimoji="1" lang="en-US" altLang="zh-CN"/>
              <a:t>, </a:t>
            </a:r>
            <a:r>
              <a:rPr kumimoji="1" lang="zh-CN" altLang="en-US"/>
              <a:t>云原生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Greenplum , OLAP , </a:t>
            </a:r>
            <a:r>
              <a:rPr kumimoji="1" lang="zh-CN" altLang="en-US"/>
              <a:t>分布式 </a:t>
            </a:r>
            <a:r>
              <a:rPr kumimoji="1" lang="en-US" altLang="zh-CN"/>
              <a:t>, MPP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MatrixDB , </a:t>
            </a:r>
            <a:r>
              <a:rPr kumimoji="1" lang="zh-CN" altLang="en-US"/>
              <a:t>时序 </a:t>
            </a:r>
            <a:r>
              <a:rPr kumimoji="1" lang="en-US" altLang="zh-CN"/>
              <a:t>, </a:t>
            </a:r>
            <a:r>
              <a:rPr kumimoji="1" lang="zh-CN" altLang="en-US"/>
              <a:t>分布式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AntDB , </a:t>
            </a:r>
            <a:r>
              <a:rPr kumimoji="1" lang="zh-CN" altLang="en-US"/>
              <a:t>分布式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Citus , </a:t>
            </a:r>
            <a:r>
              <a:rPr kumimoji="1" lang="zh-CN" altLang="en-US"/>
              <a:t>分布式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/>
              <a:t>TDSQL , </a:t>
            </a:r>
            <a:r>
              <a:rPr kumimoji="1" lang="zh-CN" altLang="en-US"/>
              <a:t>分布式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0960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Game of Life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自组织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/>
              <a:t>侧枝盲端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48965" y="2111375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48965" y="317754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8965" y="427609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48965" y="537464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365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90" y="294005"/>
            <a:ext cx="29889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ym typeface="+mn-ea"/>
              </a:rPr>
              <a:t>强连接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6386" name="Picture 2" descr="pic">
            <a:extLst>
              <a:ext uri="{FF2B5EF4-FFF2-40B4-BE49-F238E27FC236}">
                <a16:creationId xmlns:a16="http://schemas.microsoft.com/office/drawing/2014/main" id="{67918D8D-EF06-C94B-8B22-D7AA3D5C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32" y="1182279"/>
            <a:ext cx="8564336" cy="449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623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89" y="294005"/>
            <a:ext cx="50076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olidFill>
                  <a:schemeClr val="tx1"/>
                </a:solidFill>
                <a:sym typeface="+mn-ea"/>
              </a:rPr>
              <a:t>交通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+</a:t>
            </a:r>
            <a:r>
              <a:rPr lang="zh-CN" altLang="en-US" sz="2600">
                <a:solidFill>
                  <a:schemeClr val="tx1"/>
                </a:solidFill>
                <a:sym typeface="+mn-ea"/>
              </a:rPr>
              <a:t>回应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: </a:t>
            </a:r>
            <a:r>
              <a:rPr lang="zh-CN" altLang="en-US" sz="2600">
                <a:solidFill>
                  <a:schemeClr val="tx1"/>
                </a:solidFill>
                <a:sym typeface="+mn-ea"/>
              </a:rPr>
              <a:t>奇妙的事情发生</a:t>
            </a:r>
          </a:p>
        </p:txBody>
      </p:sp>
      <p:pic>
        <p:nvPicPr>
          <p:cNvPr id="17410" name="Picture 2" descr="pic">
            <a:extLst>
              <a:ext uri="{FF2B5EF4-FFF2-40B4-BE49-F238E27FC236}">
                <a16:creationId xmlns:a16="http://schemas.microsoft.com/office/drawing/2014/main" id="{5A70812A-E592-B24F-8D06-0082480BF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69" y="126515"/>
            <a:ext cx="5024392" cy="596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C30DA44-B340-5947-BCF7-9A08DBA1B075}"/>
              </a:ext>
            </a:extLst>
          </p:cNvPr>
          <p:cNvSpPr txBox="1"/>
          <p:nvPr/>
        </p:nvSpPr>
        <p:spPr>
          <a:xfrm>
            <a:off x="348160" y="1443841"/>
            <a:ext cx="58850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mr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/>
              <a:t>fork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使用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发布文档</a:t>
            </a:r>
            <a:r>
              <a:rPr kumimoji="1" lang="en-US" altLang="zh-CN"/>
              <a:t>(</a:t>
            </a:r>
            <a:r>
              <a:rPr kumimoji="1" lang="zh-CN" altLang="en-US"/>
              <a:t>使用、解决方案、</a:t>
            </a:r>
            <a:r>
              <a:rPr kumimoji="1" lang="en" altLang="zh-CN"/>
              <a:t>FAQ</a:t>
            </a:r>
            <a:r>
              <a:rPr kumimoji="1" lang="zh-CN" altLang="en"/>
              <a:t>、</a:t>
            </a:r>
            <a:r>
              <a:rPr kumimoji="1" lang="zh-CN" altLang="en-US"/>
              <a:t>公众号、</a:t>
            </a:r>
            <a:r>
              <a:rPr kumimoji="1" lang="en" altLang="zh-CN"/>
              <a:t>B</a:t>
            </a:r>
            <a:r>
              <a:rPr kumimoji="1" lang="zh-CN" altLang="en-US"/>
              <a:t>站、 </a:t>
            </a:r>
            <a:r>
              <a:rPr kumimoji="1" lang="en-US" altLang="zh-CN"/>
              <a:t>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翻译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组织</a:t>
            </a:r>
            <a:r>
              <a:rPr kumimoji="1" lang="en" altLang="zh-CN"/>
              <a:t>meetup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志愿者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在线社群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内外部分享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发言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提问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回应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251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0887" y="2095772"/>
            <a:ext cx="30702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>
                <a:solidFill>
                  <a:schemeClr val="bg1"/>
                </a:solidFill>
                <a:sym typeface="+mn-ea"/>
              </a:rPr>
              <a:t>开源与生命</a:t>
            </a:r>
          </a:p>
        </p:txBody>
      </p:sp>
      <p:sp>
        <p:nvSpPr>
          <p:cNvPr id="4" name="文本框 3"/>
          <p:cNvSpPr txBox="1"/>
          <p:nvPr/>
        </p:nvSpPr>
        <p:spPr>
          <a:xfrm flipH="1">
            <a:off x="4639310" y="3545205"/>
            <a:ext cx="307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>
                <a:solidFill>
                  <a:schemeClr val="bg1"/>
                </a:solidFill>
                <a:sym typeface="+mn-ea"/>
              </a:rPr>
              <a:t>阿里云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  <a:p>
            <a:pPr lvl="0"/>
            <a:r>
              <a:rPr lang="en-US" altLang="zh-CN" sz="1100">
                <a:solidFill>
                  <a:schemeClr val="bg1"/>
                </a:solidFill>
                <a:sym typeface="+mn-ea"/>
              </a:rPr>
              <a:t>digoal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Game of Life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zh-CN" altLang="en-US"/>
              <a:t>自组织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侧枝盲端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48965" y="2111375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48965" y="317754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8965" y="427609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48965" y="537464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0356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88" y="294005"/>
            <a:ext cx="11549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600">
                <a:solidFill>
                  <a:schemeClr val="tx1"/>
                </a:solidFill>
                <a:sym typeface="+mn-ea"/>
              </a:rPr>
              <a:t>PolarDB PG </a:t>
            </a:r>
            <a:r>
              <a:rPr lang="zh-CN" altLang="en-US" sz="2600">
                <a:solidFill>
                  <a:schemeClr val="tx1"/>
                </a:solidFill>
                <a:sym typeface="+mn-ea"/>
              </a:rPr>
              <a:t>开源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 - </a:t>
            </a:r>
            <a:r>
              <a:rPr lang="zh-CN" altLang="en-US" sz="2600">
                <a:solidFill>
                  <a:schemeClr val="tx1"/>
                </a:solidFill>
                <a:sym typeface="+mn-ea"/>
              </a:rPr>
              <a:t>存储技术分离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, MPP(</a:t>
            </a:r>
            <a:r>
              <a:rPr lang="zh-CN" altLang="en-US" sz="2600">
                <a:sym typeface="+mn-ea"/>
              </a:rPr>
              <a:t>逻辑层一元统一</a:t>
            </a:r>
            <a:r>
              <a:rPr lang="en-US" altLang="zh-CN" sz="2600">
                <a:sym typeface="+mn-ea"/>
              </a:rPr>
              <a:t>,</a:t>
            </a:r>
            <a:r>
              <a:rPr lang="zh-CN" altLang="en-US" sz="2600">
                <a:sym typeface="+mn-ea"/>
              </a:rPr>
              <a:t> 物理层二元分离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)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3BD70F1-A08F-0444-9D28-551A2293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54" y="865631"/>
            <a:ext cx="9531192" cy="51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8E5148-0B53-4740-A0F1-3A857CD196C0}"/>
              </a:ext>
            </a:extLst>
          </p:cNvPr>
          <p:cNvSpPr txBox="1"/>
          <p:nvPr/>
        </p:nvSpPr>
        <p:spPr>
          <a:xfrm>
            <a:off x="371356" y="599236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u="sng">
                <a:hlinkClick r:id="rId4"/>
              </a:rPr>
              <a:t>https://github.com/ApsaraDB/PolarDB-for-PostgreSQL</a:t>
            </a:r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3083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89" y="294005"/>
            <a:ext cx="66404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600">
                <a:sym typeface="+mn-ea"/>
              </a:rPr>
              <a:t>PolarDB PG </a:t>
            </a:r>
            <a:r>
              <a:rPr lang="zh-CN" altLang="en-US" sz="2600">
                <a:sym typeface="+mn-ea"/>
              </a:rPr>
              <a:t>开源</a:t>
            </a:r>
            <a:r>
              <a:rPr lang="en-US" altLang="zh-CN" sz="2600">
                <a:sym typeface="+mn-ea"/>
              </a:rPr>
              <a:t> –</a:t>
            </a:r>
            <a:r>
              <a:rPr lang="zh-CN" altLang="en-US" sz="2600">
                <a:sym typeface="+mn-ea"/>
              </a:rPr>
              <a:t> 多节点并行优化器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03A1E1A-628D-F746-A983-01630DCC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94" y="922981"/>
            <a:ext cx="8685211" cy="501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27EAE4-A430-DE44-9B6A-2BBA3430AA2B}"/>
              </a:ext>
            </a:extLst>
          </p:cNvPr>
          <p:cNvSpPr txBox="1"/>
          <p:nvPr/>
        </p:nvSpPr>
        <p:spPr>
          <a:xfrm>
            <a:off x="371356" y="599236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u="sng">
                <a:hlinkClick r:id="rId4"/>
              </a:rPr>
              <a:t>https://github.com/ApsaraDB/PolarDB-for-PostgreSQL</a:t>
            </a:r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856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F16E9C0E-977B-704D-A964-27E1AF0B1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591" y="786448"/>
            <a:ext cx="6590817" cy="50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 flipH="1">
            <a:off x="554989" y="294005"/>
            <a:ext cx="66295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600">
                <a:sym typeface="+mn-ea"/>
              </a:rPr>
              <a:t>PolarDB PG </a:t>
            </a:r>
            <a:r>
              <a:rPr lang="zh-CN" altLang="en-US" sz="2600">
                <a:sym typeface="+mn-ea"/>
              </a:rPr>
              <a:t>开源</a:t>
            </a:r>
            <a:r>
              <a:rPr lang="en-US" altLang="zh-CN" sz="2600">
                <a:sym typeface="+mn-ea"/>
              </a:rPr>
              <a:t> –</a:t>
            </a:r>
            <a:r>
              <a:rPr lang="zh-CN" altLang="en-US" sz="2600">
                <a:sym typeface="+mn-ea"/>
              </a:rPr>
              <a:t> 多节点并行优化器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DA123-F322-B24B-824D-6288FF31C0FF}"/>
              </a:ext>
            </a:extLst>
          </p:cNvPr>
          <p:cNvSpPr txBox="1"/>
          <p:nvPr/>
        </p:nvSpPr>
        <p:spPr>
          <a:xfrm>
            <a:off x="371356" y="599236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u="sng">
                <a:hlinkClick r:id="rId4"/>
              </a:rPr>
              <a:t>https://github.com/ApsaraDB/PolarDB-for-PostgreSQL</a:t>
            </a:r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5657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89" y="294005"/>
            <a:ext cx="72609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600">
                <a:sym typeface="+mn-ea"/>
              </a:rPr>
              <a:t>PolarDB PG </a:t>
            </a:r>
            <a:r>
              <a:rPr lang="zh-CN" altLang="en-US" sz="2600">
                <a:sym typeface="+mn-ea"/>
              </a:rPr>
              <a:t>开源</a:t>
            </a:r>
            <a:r>
              <a:rPr lang="en-US" altLang="zh-CN" sz="2600">
                <a:sym typeface="+mn-ea"/>
              </a:rPr>
              <a:t> –</a:t>
            </a:r>
            <a:r>
              <a:rPr lang="zh-CN" altLang="en-US" sz="2600">
                <a:sym typeface="+mn-ea"/>
              </a:rPr>
              <a:t> 动态并行扫描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B959B1C2-3533-8E44-9551-34707F1D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20" y="872195"/>
            <a:ext cx="6407960" cy="511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89E732-9EF6-8A4E-BD50-9B90A054708F}"/>
              </a:ext>
            </a:extLst>
          </p:cNvPr>
          <p:cNvSpPr txBox="1"/>
          <p:nvPr/>
        </p:nvSpPr>
        <p:spPr>
          <a:xfrm>
            <a:off x="371356" y="599236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u="sng">
                <a:hlinkClick r:id="rId4"/>
              </a:rPr>
              <a:t>https://github.com/ApsaraDB/PolarDB-for-PostgreSQL</a:t>
            </a:r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50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89" y="294005"/>
            <a:ext cx="43980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olidFill>
                  <a:schemeClr val="tx1"/>
                </a:solidFill>
                <a:sym typeface="+mn-ea"/>
              </a:rPr>
              <a:t>一起学习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PolarDB PG 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BE8818-241A-254E-BDEA-D1C27E1F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630" y="891676"/>
            <a:ext cx="8776739" cy="501201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7B48F2-6056-C049-9B0F-0075DEB81024}"/>
              </a:ext>
            </a:extLst>
          </p:cNvPr>
          <p:cNvSpPr txBox="1"/>
          <p:nvPr/>
        </p:nvSpPr>
        <p:spPr>
          <a:xfrm>
            <a:off x="348343" y="6008915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/>
              <a:t>https://space.bilibili.com/310191812</a:t>
            </a:r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3023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F7B629F-C683-224A-9407-E4A5DA2814AA}"/>
              </a:ext>
            </a:extLst>
          </p:cNvPr>
          <p:cNvSpPr txBox="1"/>
          <p:nvPr/>
        </p:nvSpPr>
        <p:spPr>
          <a:xfrm flipH="1">
            <a:off x="554989" y="294005"/>
            <a:ext cx="43980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olidFill>
                  <a:schemeClr val="bg1"/>
                </a:solidFill>
                <a:sym typeface="+mn-ea"/>
              </a:rPr>
              <a:t>加入</a:t>
            </a:r>
            <a:r>
              <a:rPr lang="en-US" altLang="zh-CN" sz="2600">
                <a:solidFill>
                  <a:schemeClr val="bg1"/>
                </a:solidFill>
                <a:sym typeface="+mn-ea"/>
              </a:rPr>
              <a:t>PolarDB</a:t>
            </a:r>
            <a:r>
              <a:rPr lang="zh-CN" altLang="en-US" sz="2600">
                <a:solidFill>
                  <a:schemeClr val="bg1"/>
                </a:solidFill>
                <a:sym typeface="+mn-ea"/>
              </a:rPr>
              <a:t> 开源组织</a:t>
            </a:r>
          </a:p>
        </p:txBody>
      </p:sp>
      <p:pic>
        <p:nvPicPr>
          <p:cNvPr id="27650" name="Picture 2" descr="查看源图像">
            <a:extLst>
              <a:ext uri="{FF2B5EF4-FFF2-40B4-BE49-F238E27FC236}">
                <a16:creationId xmlns:a16="http://schemas.microsoft.com/office/drawing/2014/main" id="{BD123C7E-CD25-3347-949B-DE283567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40878"/>
            <a:ext cx="9731828" cy="537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4BBD47CA-FA30-5B49-BFEC-8A0FE2DE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64" y="1820249"/>
            <a:ext cx="3604985" cy="360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F0000"/>
                </a:solidFill>
              </a:rPr>
              <a:t>Game of Life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zh-CN" altLang="en-US"/>
              <a:t>自组织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/>
              <a:t>侧枝盲端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48965" y="2111375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48965" y="317754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8965" y="427609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48965" y="537464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90" y="294005"/>
            <a:ext cx="29889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olidFill>
                  <a:schemeClr val="tx1"/>
                </a:solidFill>
                <a:sym typeface="+mn-ea"/>
              </a:rPr>
              <a:t>自然人</a:t>
            </a:r>
            <a:r>
              <a:rPr lang="zh-CN" altLang="en-US" sz="2600">
                <a:sym typeface="+mn-ea"/>
              </a:rPr>
              <a:t> </a:t>
            </a:r>
            <a:r>
              <a:rPr lang="en-US" altLang="zh-CN" sz="2600">
                <a:sym typeface="+mn-ea"/>
              </a:rPr>
              <a:t>vs </a:t>
            </a:r>
            <a:r>
              <a:rPr lang="zh-CN" altLang="en-US" sz="2600">
                <a:sym typeface="+mn-ea"/>
              </a:rPr>
              <a:t>活力人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032" name="Picture 8" descr="pic">
            <a:extLst>
              <a:ext uri="{FF2B5EF4-FFF2-40B4-BE49-F238E27FC236}">
                <a16:creationId xmlns:a16="http://schemas.microsoft.com/office/drawing/2014/main" id="{82F0C5C7-F833-B24C-BA2D-F42B62067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1206500"/>
            <a:ext cx="64135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90" y="294005"/>
            <a:ext cx="29889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ym typeface="+mn-ea"/>
              </a:rPr>
              <a:t>生命是</a:t>
            </a:r>
            <a:r>
              <a:rPr lang="en-US" altLang="zh-CN" sz="2600">
                <a:sym typeface="+mn-ea"/>
              </a:rPr>
              <a:t>1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8194" name="Picture 2" descr="pic">
            <a:extLst>
              <a:ext uri="{FF2B5EF4-FFF2-40B4-BE49-F238E27FC236}">
                <a16:creationId xmlns:a16="http://schemas.microsoft.com/office/drawing/2014/main" id="{80C3669D-5AD1-3C48-8659-05C616F21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43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14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89" y="294005"/>
            <a:ext cx="4082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ym typeface="+mn-ea"/>
              </a:rPr>
              <a:t>简单个体产生群体智慧</a:t>
            </a:r>
            <a:endParaRPr lang="zh-CN" altLang="en-US" sz="2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9218" name="Picture 2" descr="pic">
            <a:extLst>
              <a:ext uri="{FF2B5EF4-FFF2-40B4-BE49-F238E27FC236}">
                <a16:creationId xmlns:a16="http://schemas.microsoft.com/office/drawing/2014/main" id="{30474098-2694-A74D-B77E-59FC6CBB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28" y="919843"/>
            <a:ext cx="7549543" cy="50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61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flipH="1">
            <a:off x="554989" y="294005"/>
            <a:ext cx="39843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600">
                <a:solidFill>
                  <a:schemeClr val="tx1"/>
                </a:solidFill>
                <a:sym typeface="+mn-ea"/>
              </a:rPr>
              <a:t>同一性</a:t>
            </a:r>
            <a:r>
              <a:rPr lang="en-US" altLang="zh-CN" sz="2600">
                <a:solidFill>
                  <a:schemeClr val="tx1"/>
                </a:solidFill>
                <a:sym typeface="+mn-ea"/>
              </a:rPr>
              <a:t>+</a:t>
            </a:r>
            <a:r>
              <a:rPr lang="zh-CN" altLang="en-US" sz="2600">
                <a:solidFill>
                  <a:schemeClr val="tx1"/>
                </a:solidFill>
                <a:sym typeface="+mn-ea"/>
              </a:rPr>
              <a:t>自组织涌现</a:t>
            </a: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03A77CD1-79CC-8943-B914-7EA98A71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568" y="829355"/>
            <a:ext cx="8318864" cy="519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0819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9F4820E-282B-0049-BAED-A8DFF8283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7" y="488043"/>
            <a:ext cx="9993086" cy="53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90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Game of Life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zh-CN" altLang="en-US"/>
              <a:t>自组织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/>
              <a:t>侧枝盲端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48965" y="2111375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48965" y="317754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48965" y="427609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148965" y="5374640"/>
            <a:ext cx="691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832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DOCER_TEMPLATE_OPEN_ONCE_MAR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328</Words>
  <Application>Microsoft Macintosh PowerPoint</Application>
  <PresentationFormat>宽屏</PresentationFormat>
  <Paragraphs>93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176</cp:revision>
  <dcterms:created xsi:type="dcterms:W3CDTF">2019-06-19T02:08:00Z</dcterms:created>
  <dcterms:modified xsi:type="dcterms:W3CDTF">2022-01-26T08:35:16Z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F2DD9651EC88448C95A4812B3EB7081B</vt:lpwstr>
  </property>
</Properties>
</file>